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0" r:id="rId21"/>
    <p:sldId id="281" r:id="rId22"/>
    <p:sldId id="276" r:id="rId23"/>
    <p:sldId id="277" r:id="rId24"/>
    <p:sldId id="278" r:id="rId25"/>
    <p:sldId id="279" r:id="rId26"/>
    <p:sldId id="282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4B77"/>
    <a:srgbClr val="285688"/>
    <a:srgbClr val="2E507A"/>
    <a:srgbClr val="355C8B"/>
    <a:srgbClr val="FFF085"/>
    <a:srgbClr val="FFFF66"/>
    <a:srgbClr val="FFFF99"/>
    <a:srgbClr val="ECF2E6"/>
    <a:srgbClr val="F6F7F3"/>
    <a:srgbClr val="F4F9F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B49F-DC02-4778-9267-A55131ADA838}" type="datetimeFigureOut">
              <a:rPr lang="it-IT" smtClean="0"/>
              <a:pPr/>
              <a:t>29/05/2020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D58E-9A8D-4A17-AF5C-BBC4DF20C2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B49F-DC02-4778-9267-A55131ADA838}" type="datetimeFigureOut">
              <a:rPr lang="it-IT" smtClean="0"/>
              <a:pPr/>
              <a:t>29/05/2020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D58E-9A8D-4A17-AF5C-BBC4DF20C2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B49F-DC02-4778-9267-A55131ADA838}" type="datetimeFigureOut">
              <a:rPr lang="it-IT" smtClean="0"/>
              <a:pPr/>
              <a:t>29/05/2020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D58E-9A8D-4A17-AF5C-BBC4DF20C2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B49F-DC02-4778-9267-A55131ADA838}" type="datetimeFigureOut">
              <a:rPr lang="it-IT" smtClean="0"/>
              <a:pPr/>
              <a:t>29/05/2020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D58E-9A8D-4A17-AF5C-BBC4DF20C2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B49F-DC02-4778-9267-A55131ADA838}" type="datetimeFigureOut">
              <a:rPr lang="it-IT" smtClean="0"/>
              <a:pPr/>
              <a:t>29/05/2020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D58E-9A8D-4A17-AF5C-BBC4DF20C2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B49F-DC02-4778-9267-A55131ADA838}" type="datetimeFigureOut">
              <a:rPr lang="it-IT" smtClean="0"/>
              <a:pPr/>
              <a:t>29/05/2020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D58E-9A8D-4A17-AF5C-BBC4DF20C2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B49F-DC02-4778-9267-A55131ADA838}" type="datetimeFigureOut">
              <a:rPr lang="it-IT" smtClean="0"/>
              <a:pPr/>
              <a:t>29/05/2020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D58E-9A8D-4A17-AF5C-BBC4DF20C2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B49F-DC02-4778-9267-A55131ADA838}" type="datetimeFigureOut">
              <a:rPr lang="it-IT" smtClean="0"/>
              <a:pPr/>
              <a:t>29/05/2020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D58E-9A8D-4A17-AF5C-BBC4DF20C2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B49F-DC02-4778-9267-A55131ADA838}" type="datetimeFigureOut">
              <a:rPr lang="it-IT" smtClean="0"/>
              <a:pPr/>
              <a:t>29/05/2020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D58E-9A8D-4A17-AF5C-BBC4DF20C2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B49F-DC02-4778-9267-A55131ADA838}" type="datetimeFigureOut">
              <a:rPr lang="it-IT" smtClean="0"/>
              <a:pPr/>
              <a:t>29/05/2020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D58E-9A8D-4A17-AF5C-BBC4DF20C2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B49F-DC02-4778-9267-A55131ADA838}" type="datetimeFigureOut">
              <a:rPr lang="it-IT" smtClean="0"/>
              <a:pPr/>
              <a:t>29/05/2020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D58E-9A8D-4A17-AF5C-BBC4DF20C2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3B49F-DC02-4778-9267-A55131ADA838}" type="datetimeFigureOut">
              <a:rPr lang="it-IT" smtClean="0"/>
              <a:pPr/>
              <a:t>29/05/2020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8D58E-9A8D-4A17-AF5C-BBC4DF20C21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lide covid19\1.jpg"/>
          <p:cNvPicPr>
            <a:picLocks noChangeAspect="1" noChangeArrowheads="1"/>
          </p:cNvPicPr>
          <p:nvPr/>
        </p:nvPicPr>
        <p:blipFill>
          <a:blip r:embed="rId2" cstate="print"/>
          <a:srcRect l="409" t="1316"/>
          <a:stretch>
            <a:fillRect/>
          </a:stretch>
        </p:blipFill>
        <p:spPr bwMode="auto">
          <a:xfrm>
            <a:off x="0" y="476672"/>
            <a:ext cx="9144000" cy="5472608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2123728" y="188640"/>
            <a:ext cx="4968552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GESTIONE EMERGENZA </a:t>
            </a:r>
          </a:p>
          <a:p>
            <a:pPr algn="ctr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COVID-19</a:t>
            </a:r>
            <a:endParaRPr lang="it-I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594928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err="1" smtClean="0">
                <a:latin typeface="Times New Roman" pitchFamily="18" charset="0"/>
                <a:cs typeface="Times New Roman" pitchFamily="18" charset="0"/>
              </a:rPr>
              <a:t>Agr</a:t>
            </a:r>
            <a:r>
              <a:rPr lang="it-IT" sz="1400" b="1" i="1" dirty="0" smtClean="0">
                <a:latin typeface="Times New Roman" pitchFamily="18" charset="0"/>
                <a:cs typeface="Times New Roman" pitchFamily="18" charset="0"/>
              </a:rPr>
              <a:t>. Giovanni </a:t>
            </a:r>
            <a:r>
              <a:rPr lang="it-IT" sz="1400" b="1" i="1" dirty="0" err="1" smtClean="0">
                <a:latin typeface="Times New Roman" pitchFamily="18" charset="0"/>
                <a:cs typeface="Times New Roman" pitchFamily="18" charset="0"/>
              </a:rPr>
              <a:t>Mirandello</a:t>
            </a:r>
            <a:endParaRPr lang="it-IT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Ordine degli Agrotecnici e degli Agrotecnici laureati n.656</a:t>
            </a: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328-1745442</a:t>
            </a: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agr.mirandello@gmail.com</a:t>
            </a:r>
            <a:endParaRPr lang="it-IT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532440" y="5445224"/>
            <a:ext cx="611560" cy="432048"/>
          </a:xfrm>
          <a:prstGeom prst="rect">
            <a:avLst/>
          </a:prstGeom>
          <a:solidFill>
            <a:srgbClr val="F4F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slide covid19\10.jpg"/>
          <p:cNvPicPr>
            <a:picLocks noChangeAspect="1" noChangeArrowheads="1"/>
          </p:cNvPicPr>
          <p:nvPr/>
        </p:nvPicPr>
        <p:blipFill>
          <a:blip r:embed="rId2" cstate="print"/>
          <a:srcRect l="772" t="1308"/>
          <a:stretch>
            <a:fillRect/>
          </a:stretch>
        </p:blipFill>
        <p:spPr bwMode="auto">
          <a:xfrm>
            <a:off x="0" y="819118"/>
            <a:ext cx="9144000" cy="5130161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2123728" y="188640"/>
            <a:ext cx="4968552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GESTIONE EMERGENZA </a:t>
            </a:r>
          </a:p>
          <a:p>
            <a:pPr algn="ctr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COVID-19</a:t>
            </a:r>
            <a:endParaRPr lang="it-I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594928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err="1" smtClean="0">
                <a:latin typeface="Times New Roman" pitchFamily="18" charset="0"/>
                <a:cs typeface="Times New Roman" pitchFamily="18" charset="0"/>
              </a:rPr>
              <a:t>Agr</a:t>
            </a:r>
            <a:r>
              <a:rPr lang="it-IT" sz="1400" b="1" i="1" dirty="0" smtClean="0">
                <a:latin typeface="Times New Roman" pitchFamily="18" charset="0"/>
                <a:cs typeface="Times New Roman" pitchFamily="18" charset="0"/>
              </a:rPr>
              <a:t>. Giovanni </a:t>
            </a:r>
            <a:r>
              <a:rPr lang="it-IT" sz="1400" b="1" i="1" dirty="0" err="1" smtClean="0">
                <a:latin typeface="Times New Roman" pitchFamily="18" charset="0"/>
                <a:cs typeface="Times New Roman" pitchFamily="18" charset="0"/>
              </a:rPr>
              <a:t>Mirandello</a:t>
            </a:r>
            <a:endParaRPr lang="it-IT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Ordine degli Agrotecnici e degli Agrotecnici laureati n.656</a:t>
            </a: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328-1745442</a:t>
            </a: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agr.mirandello@gmail.com</a:t>
            </a:r>
            <a:endParaRPr lang="it-IT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532440" y="5517232"/>
            <a:ext cx="611560" cy="432048"/>
          </a:xfrm>
          <a:prstGeom prst="rect">
            <a:avLst/>
          </a:prstGeom>
          <a:solidFill>
            <a:srgbClr val="EC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slide covid19\11.jpg"/>
          <p:cNvPicPr>
            <a:picLocks noChangeAspect="1" noChangeArrowheads="1"/>
          </p:cNvPicPr>
          <p:nvPr/>
        </p:nvPicPr>
        <p:blipFill>
          <a:blip r:embed="rId2" cstate="print"/>
          <a:srcRect l="664" t="1326"/>
          <a:stretch>
            <a:fillRect/>
          </a:stretch>
        </p:blipFill>
        <p:spPr bwMode="auto">
          <a:xfrm>
            <a:off x="-15496" y="1052736"/>
            <a:ext cx="9196007" cy="4969098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2123728" y="188640"/>
            <a:ext cx="4968552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GESTIONE EMERGENZA </a:t>
            </a:r>
          </a:p>
          <a:p>
            <a:pPr algn="ctr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COVID-19</a:t>
            </a:r>
            <a:endParaRPr lang="it-I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594928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err="1" smtClean="0">
                <a:latin typeface="Times New Roman" pitchFamily="18" charset="0"/>
                <a:cs typeface="Times New Roman" pitchFamily="18" charset="0"/>
              </a:rPr>
              <a:t>Agr</a:t>
            </a:r>
            <a:r>
              <a:rPr lang="it-IT" sz="1400" b="1" i="1" dirty="0" smtClean="0">
                <a:latin typeface="Times New Roman" pitchFamily="18" charset="0"/>
                <a:cs typeface="Times New Roman" pitchFamily="18" charset="0"/>
              </a:rPr>
              <a:t>. Giovanni </a:t>
            </a:r>
            <a:r>
              <a:rPr lang="it-IT" sz="1400" b="1" i="1" dirty="0" err="1" smtClean="0">
                <a:latin typeface="Times New Roman" pitchFamily="18" charset="0"/>
                <a:cs typeface="Times New Roman" pitchFamily="18" charset="0"/>
              </a:rPr>
              <a:t>Mirandello</a:t>
            </a:r>
            <a:endParaRPr lang="it-IT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Ordine degli Agrotecnici e degli Agrotecnici laureati n.656</a:t>
            </a: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328-1745442</a:t>
            </a: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agr.mirandello@gmail.com</a:t>
            </a:r>
            <a:endParaRPr lang="it-IT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532440" y="5517232"/>
            <a:ext cx="611560" cy="432048"/>
          </a:xfrm>
          <a:prstGeom prst="rect">
            <a:avLst/>
          </a:prstGeom>
          <a:solidFill>
            <a:srgbClr val="EC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slide covid19\12.jpg"/>
          <p:cNvPicPr>
            <a:picLocks noChangeAspect="1" noChangeArrowheads="1"/>
          </p:cNvPicPr>
          <p:nvPr/>
        </p:nvPicPr>
        <p:blipFill>
          <a:blip r:embed="rId2" cstate="print"/>
          <a:srcRect l="1176"/>
          <a:stretch>
            <a:fillRect/>
          </a:stretch>
        </p:blipFill>
        <p:spPr bwMode="auto">
          <a:xfrm>
            <a:off x="0" y="979637"/>
            <a:ext cx="9144000" cy="5041651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2123728" y="188640"/>
            <a:ext cx="4968552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GESTIONE EMERGENZA </a:t>
            </a:r>
          </a:p>
          <a:p>
            <a:pPr algn="ctr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COVID-19</a:t>
            </a:r>
            <a:endParaRPr lang="it-I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594928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err="1" smtClean="0">
                <a:latin typeface="Times New Roman" pitchFamily="18" charset="0"/>
                <a:cs typeface="Times New Roman" pitchFamily="18" charset="0"/>
              </a:rPr>
              <a:t>Agr</a:t>
            </a:r>
            <a:r>
              <a:rPr lang="it-IT" sz="1400" b="1" i="1" dirty="0" smtClean="0">
                <a:latin typeface="Times New Roman" pitchFamily="18" charset="0"/>
                <a:cs typeface="Times New Roman" pitchFamily="18" charset="0"/>
              </a:rPr>
              <a:t>. Giovanni </a:t>
            </a:r>
            <a:r>
              <a:rPr lang="it-IT" sz="1400" b="1" i="1" dirty="0" err="1" smtClean="0">
                <a:latin typeface="Times New Roman" pitchFamily="18" charset="0"/>
                <a:cs typeface="Times New Roman" pitchFamily="18" charset="0"/>
              </a:rPr>
              <a:t>Mirandello</a:t>
            </a:r>
            <a:endParaRPr lang="it-IT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Ordine degli Agrotecnici e degli Agrotecnici laureati n.656</a:t>
            </a: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328-1745442</a:t>
            </a: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agr.mirandello@gmail.com</a:t>
            </a:r>
            <a:endParaRPr lang="it-IT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532440" y="5517232"/>
            <a:ext cx="611560" cy="432048"/>
          </a:xfrm>
          <a:prstGeom prst="rect">
            <a:avLst/>
          </a:prstGeom>
          <a:solidFill>
            <a:srgbClr val="EC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slide covid19\13.jpg"/>
          <p:cNvPicPr>
            <a:picLocks noChangeAspect="1" noChangeArrowheads="1"/>
          </p:cNvPicPr>
          <p:nvPr/>
        </p:nvPicPr>
        <p:blipFill>
          <a:blip r:embed="rId2" cstate="print"/>
          <a:srcRect l="536" t="1662" b="1662"/>
          <a:stretch>
            <a:fillRect/>
          </a:stretch>
        </p:blipFill>
        <p:spPr bwMode="auto">
          <a:xfrm>
            <a:off x="-1" y="1052736"/>
            <a:ext cx="9143999" cy="4950459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2123728" y="188640"/>
            <a:ext cx="4968552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GESTIONE EMERGENZA </a:t>
            </a:r>
          </a:p>
          <a:p>
            <a:pPr algn="ctr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COVID-19</a:t>
            </a:r>
            <a:endParaRPr lang="it-I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594928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err="1" smtClean="0">
                <a:latin typeface="Times New Roman" pitchFamily="18" charset="0"/>
                <a:cs typeface="Times New Roman" pitchFamily="18" charset="0"/>
              </a:rPr>
              <a:t>Agr</a:t>
            </a:r>
            <a:r>
              <a:rPr lang="it-IT" sz="1400" b="1" i="1" dirty="0" smtClean="0">
                <a:latin typeface="Times New Roman" pitchFamily="18" charset="0"/>
                <a:cs typeface="Times New Roman" pitchFamily="18" charset="0"/>
              </a:rPr>
              <a:t>. Giovanni </a:t>
            </a:r>
            <a:r>
              <a:rPr lang="it-IT" sz="1400" b="1" i="1" dirty="0" err="1" smtClean="0">
                <a:latin typeface="Times New Roman" pitchFamily="18" charset="0"/>
                <a:cs typeface="Times New Roman" pitchFamily="18" charset="0"/>
              </a:rPr>
              <a:t>Mirandello</a:t>
            </a:r>
            <a:endParaRPr lang="it-IT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Ordine degli Agrotecnici e degli Agrotecnici laureati n.656</a:t>
            </a: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328-1745442</a:t>
            </a: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agr.mirandello@gmail.com</a:t>
            </a:r>
            <a:endParaRPr lang="it-IT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532440" y="5517232"/>
            <a:ext cx="611560" cy="432048"/>
          </a:xfrm>
          <a:prstGeom prst="rect">
            <a:avLst/>
          </a:prstGeom>
          <a:solidFill>
            <a:srgbClr val="EC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slide covid19\14.jpg"/>
          <p:cNvPicPr>
            <a:picLocks noChangeAspect="1" noChangeArrowheads="1"/>
          </p:cNvPicPr>
          <p:nvPr/>
        </p:nvPicPr>
        <p:blipFill>
          <a:blip r:embed="rId2" cstate="print"/>
          <a:srcRect l="657"/>
          <a:stretch>
            <a:fillRect/>
          </a:stretch>
        </p:blipFill>
        <p:spPr bwMode="auto">
          <a:xfrm>
            <a:off x="0" y="764704"/>
            <a:ext cx="9143999" cy="5179318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2123728" y="188640"/>
            <a:ext cx="4968552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GESTIONE EMERGENZA </a:t>
            </a:r>
          </a:p>
          <a:p>
            <a:pPr algn="ctr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COVID-19</a:t>
            </a:r>
            <a:endParaRPr lang="it-I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594928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err="1" smtClean="0">
                <a:latin typeface="Times New Roman" pitchFamily="18" charset="0"/>
                <a:cs typeface="Times New Roman" pitchFamily="18" charset="0"/>
              </a:rPr>
              <a:t>Agr</a:t>
            </a:r>
            <a:r>
              <a:rPr lang="it-IT" sz="1400" b="1" i="1" dirty="0" smtClean="0">
                <a:latin typeface="Times New Roman" pitchFamily="18" charset="0"/>
                <a:cs typeface="Times New Roman" pitchFamily="18" charset="0"/>
              </a:rPr>
              <a:t>. Giovanni </a:t>
            </a:r>
            <a:r>
              <a:rPr lang="it-IT" sz="1400" b="1" i="1" dirty="0" err="1" smtClean="0">
                <a:latin typeface="Times New Roman" pitchFamily="18" charset="0"/>
                <a:cs typeface="Times New Roman" pitchFamily="18" charset="0"/>
              </a:rPr>
              <a:t>Mirandello</a:t>
            </a:r>
            <a:endParaRPr lang="it-IT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Ordine degli Agrotecnici e degli Agrotecnici laureati n.656</a:t>
            </a: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328-1745442</a:t>
            </a: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agr.mirandello@gmail.com</a:t>
            </a:r>
            <a:endParaRPr lang="it-IT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532440" y="5517232"/>
            <a:ext cx="611560" cy="432048"/>
          </a:xfrm>
          <a:prstGeom prst="rect">
            <a:avLst/>
          </a:prstGeom>
          <a:solidFill>
            <a:srgbClr val="EC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slide covid19\15.jpg"/>
          <p:cNvPicPr>
            <a:picLocks noChangeAspect="1" noChangeArrowheads="1"/>
          </p:cNvPicPr>
          <p:nvPr/>
        </p:nvPicPr>
        <p:blipFill>
          <a:blip r:embed="rId2" cstate="print"/>
          <a:srcRect l="734" t="860" r="402" b="1157"/>
          <a:stretch>
            <a:fillRect/>
          </a:stretch>
        </p:blipFill>
        <p:spPr bwMode="auto">
          <a:xfrm>
            <a:off x="0" y="620688"/>
            <a:ext cx="9144000" cy="5328592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2123728" y="188640"/>
            <a:ext cx="4968552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GESTIONE EMERGENZA </a:t>
            </a:r>
          </a:p>
          <a:p>
            <a:pPr algn="ctr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COVID-19</a:t>
            </a:r>
            <a:endParaRPr lang="it-I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594928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err="1" smtClean="0">
                <a:latin typeface="Times New Roman" pitchFamily="18" charset="0"/>
                <a:cs typeface="Times New Roman" pitchFamily="18" charset="0"/>
              </a:rPr>
              <a:t>Agr</a:t>
            </a:r>
            <a:r>
              <a:rPr lang="it-IT" sz="1400" b="1" i="1" dirty="0" smtClean="0">
                <a:latin typeface="Times New Roman" pitchFamily="18" charset="0"/>
                <a:cs typeface="Times New Roman" pitchFamily="18" charset="0"/>
              </a:rPr>
              <a:t>. Giovanni </a:t>
            </a:r>
            <a:r>
              <a:rPr lang="it-IT" sz="1400" b="1" i="1" dirty="0" err="1" smtClean="0">
                <a:latin typeface="Times New Roman" pitchFamily="18" charset="0"/>
                <a:cs typeface="Times New Roman" pitchFamily="18" charset="0"/>
              </a:rPr>
              <a:t>Mirandello</a:t>
            </a:r>
            <a:endParaRPr lang="it-IT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Ordine degli Agrotecnici e degli Agrotecnici laureati n.656</a:t>
            </a: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328-1745442</a:t>
            </a: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agr.mirandello@gmail.com</a:t>
            </a:r>
            <a:endParaRPr lang="it-IT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slide covid19\16.jpg"/>
          <p:cNvPicPr>
            <a:picLocks noChangeAspect="1" noChangeArrowheads="1"/>
          </p:cNvPicPr>
          <p:nvPr/>
        </p:nvPicPr>
        <p:blipFill>
          <a:blip r:embed="rId2" cstate="print"/>
          <a:srcRect l="808"/>
          <a:stretch>
            <a:fillRect/>
          </a:stretch>
        </p:blipFill>
        <p:spPr bwMode="auto">
          <a:xfrm>
            <a:off x="1" y="836712"/>
            <a:ext cx="9144514" cy="5184576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2123728" y="188640"/>
            <a:ext cx="4968552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GESTIONE EMERGENZA </a:t>
            </a:r>
          </a:p>
          <a:p>
            <a:pPr algn="ctr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COVID-19</a:t>
            </a:r>
            <a:endParaRPr lang="it-I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594928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err="1" smtClean="0">
                <a:latin typeface="Times New Roman" pitchFamily="18" charset="0"/>
                <a:cs typeface="Times New Roman" pitchFamily="18" charset="0"/>
              </a:rPr>
              <a:t>Agr</a:t>
            </a:r>
            <a:r>
              <a:rPr lang="it-IT" sz="1400" b="1" i="1" dirty="0" smtClean="0">
                <a:latin typeface="Times New Roman" pitchFamily="18" charset="0"/>
                <a:cs typeface="Times New Roman" pitchFamily="18" charset="0"/>
              </a:rPr>
              <a:t>. Giovanni </a:t>
            </a:r>
            <a:r>
              <a:rPr lang="it-IT" sz="1400" b="1" i="1" dirty="0" err="1" smtClean="0">
                <a:latin typeface="Times New Roman" pitchFamily="18" charset="0"/>
                <a:cs typeface="Times New Roman" pitchFamily="18" charset="0"/>
              </a:rPr>
              <a:t>Mirandello</a:t>
            </a:r>
            <a:endParaRPr lang="it-IT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Ordine degli Agrotecnici e degli Agrotecnici laureati n.656</a:t>
            </a: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328-1745442</a:t>
            </a: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agr.mirandello@gmail.com</a:t>
            </a:r>
            <a:endParaRPr lang="it-IT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532440" y="5517232"/>
            <a:ext cx="611560" cy="432048"/>
          </a:xfrm>
          <a:prstGeom prst="rect">
            <a:avLst/>
          </a:prstGeom>
          <a:solidFill>
            <a:srgbClr val="EC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slide covid19\17.jpg"/>
          <p:cNvPicPr>
            <a:picLocks noChangeAspect="1" noChangeArrowheads="1"/>
          </p:cNvPicPr>
          <p:nvPr/>
        </p:nvPicPr>
        <p:blipFill>
          <a:blip r:embed="rId2" cstate="print"/>
          <a:srcRect l="471" t="1494" b="1494"/>
          <a:stretch>
            <a:fillRect/>
          </a:stretch>
        </p:blipFill>
        <p:spPr bwMode="auto">
          <a:xfrm>
            <a:off x="1" y="908720"/>
            <a:ext cx="9170934" cy="504056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2123728" y="188640"/>
            <a:ext cx="4968552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GESTIONE EMERGENZA </a:t>
            </a:r>
          </a:p>
          <a:p>
            <a:pPr algn="ctr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COVID-19</a:t>
            </a:r>
            <a:endParaRPr lang="it-I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594928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err="1" smtClean="0">
                <a:latin typeface="Times New Roman" pitchFamily="18" charset="0"/>
                <a:cs typeface="Times New Roman" pitchFamily="18" charset="0"/>
              </a:rPr>
              <a:t>Agr</a:t>
            </a:r>
            <a:r>
              <a:rPr lang="it-IT" sz="1400" b="1" i="1" dirty="0" smtClean="0">
                <a:latin typeface="Times New Roman" pitchFamily="18" charset="0"/>
                <a:cs typeface="Times New Roman" pitchFamily="18" charset="0"/>
              </a:rPr>
              <a:t>. Giovanni </a:t>
            </a:r>
            <a:r>
              <a:rPr lang="it-IT" sz="1400" b="1" i="1" dirty="0" err="1" smtClean="0">
                <a:latin typeface="Times New Roman" pitchFamily="18" charset="0"/>
                <a:cs typeface="Times New Roman" pitchFamily="18" charset="0"/>
              </a:rPr>
              <a:t>Mirandello</a:t>
            </a:r>
            <a:endParaRPr lang="it-IT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Ordine degli Agrotecnici e degli Agrotecnici laureati n.656</a:t>
            </a: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328-1745442</a:t>
            </a: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agr.mirandello@gmail.com</a:t>
            </a:r>
            <a:endParaRPr lang="it-IT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532440" y="5517232"/>
            <a:ext cx="611560" cy="432048"/>
          </a:xfrm>
          <a:prstGeom prst="rect">
            <a:avLst/>
          </a:prstGeom>
          <a:solidFill>
            <a:srgbClr val="EC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slide covid19\18.jpg"/>
          <p:cNvPicPr>
            <a:picLocks noChangeAspect="1" noChangeArrowheads="1"/>
          </p:cNvPicPr>
          <p:nvPr/>
        </p:nvPicPr>
        <p:blipFill>
          <a:blip r:embed="rId2" cstate="print"/>
          <a:srcRect t="1494" r="374"/>
          <a:stretch>
            <a:fillRect/>
          </a:stretch>
        </p:blipFill>
        <p:spPr bwMode="auto">
          <a:xfrm>
            <a:off x="-13098" y="1049797"/>
            <a:ext cx="9157098" cy="5043499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2123728" y="188640"/>
            <a:ext cx="4968552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GESTIONE EMERGENZA </a:t>
            </a:r>
          </a:p>
          <a:p>
            <a:pPr algn="ctr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COVID-19</a:t>
            </a:r>
            <a:endParaRPr lang="it-I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594928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err="1" smtClean="0">
                <a:latin typeface="Times New Roman" pitchFamily="18" charset="0"/>
                <a:cs typeface="Times New Roman" pitchFamily="18" charset="0"/>
              </a:rPr>
              <a:t>Agr</a:t>
            </a:r>
            <a:r>
              <a:rPr lang="it-IT" sz="1400" b="1" i="1" dirty="0" smtClean="0">
                <a:latin typeface="Times New Roman" pitchFamily="18" charset="0"/>
                <a:cs typeface="Times New Roman" pitchFamily="18" charset="0"/>
              </a:rPr>
              <a:t>. Giovanni </a:t>
            </a:r>
            <a:r>
              <a:rPr lang="it-IT" sz="1400" b="1" i="1" dirty="0" err="1" smtClean="0">
                <a:latin typeface="Times New Roman" pitchFamily="18" charset="0"/>
                <a:cs typeface="Times New Roman" pitchFamily="18" charset="0"/>
              </a:rPr>
              <a:t>Mirandello</a:t>
            </a:r>
            <a:endParaRPr lang="it-IT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Ordine degli Agrotecnici e degli Agrotecnici laureati n.656</a:t>
            </a: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328-1745442</a:t>
            </a: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agr.mirandello@gmail.com</a:t>
            </a:r>
            <a:endParaRPr lang="it-IT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532440" y="5517232"/>
            <a:ext cx="611560" cy="432048"/>
          </a:xfrm>
          <a:prstGeom prst="rect">
            <a:avLst/>
          </a:prstGeom>
          <a:solidFill>
            <a:srgbClr val="EC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slide covid19\19.jpg"/>
          <p:cNvPicPr>
            <a:picLocks noChangeAspect="1" noChangeArrowheads="1"/>
          </p:cNvPicPr>
          <p:nvPr/>
        </p:nvPicPr>
        <p:blipFill>
          <a:blip r:embed="rId2" cstate="print"/>
          <a:srcRect l="475" t="865"/>
          <a:stretch>
            <a:fillRect/>
          </a:stretch>
        </p:blipFill>
        <p:spPr bwMode="auto">
          <a:xfrm>
            <a:off x="-1" y="620688"/>
            <a:ext cx="9144001" cy="5328592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2123728" y="188640"/>
            <a:ext cx="4968552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GESTIONE EMERGENZA </a:t>
            </a:r>
          </a:p>
          <a:p>
            <a:pPr algn="ctr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COVID-19</a:t>
            </a:r>
            <a:endParaRPr lang="it-I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594928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err="1" smtClean="0">
                <a:latin typeface="Times New Roman" pitchFamily="18" charset="0"/>
                <a:cs typeface="Times New Roman" pitchFamily="18" charset="0"/>
              </a:rPr>
              <a:t>Agr</a:t>
            </a:r>
            <a:r>
              <a:rPr lang="it-IT" sz="1400" b="1" i="1" dirty="0" smtClean="0">
                <a:latin typeface="Times New Roman" pitchFamily="18" charset="0"/>
                <a:cs typeface="Times New Roman" pitchFamily="18" charset="0"/>
              </a:rPr>
              <a:t>. Giovanni </a:t>
            </a:r>
            <a:r>
              <a:rPr lang="it-IT" sz="1400" b="1" i="1" dirty="0" err="1" smtClean="0">
                <a:latin typeface="Times New Roman" pitchFamily="18" charset="0"/>
                <a:cs typeface="Times New Roman" pitchFamily="18" charset="0"/>
              </a:rPr>
              <a:t>Mirandello</a:t>
            </a:r>
            <a:endParaRPr lang="it-IT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Ordine degli Agrotecnici e degli Agrotecnici laureati n.656</a:t>
            </a: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328-1745442</a:t>
            </a: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agr.mirandello@gmail.com</a:t>
            </a:r>
            <a:endParaRPr lang="it-IT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slide covid19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141636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2123728" y="188640"/>
            <a:ext cx="4968552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GESTIONE EMERGENZA </a:t>
            </a:r>
          </a:p>
          <a:p>
            <a:pPr algn="ctr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COVID-19</a:t>
            </a:r>
            <a:endParaRPr lang="it-I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594928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err="1" smtClean="0">
                <a:latin typeface="Times New Roman" pitchFamily="18" charset="0"/>
                <a:cs typeface="Times New Roman" pitchFamily="18" charset="0"/>
              </a:rPr>
              <a:t>Agr</a:t>
            </a:r>
            <a:r>
              <a:rPr lang="it-IT" sz="1400" b="1" i="1" dirty="0" smtClean="0">
                <a:latin typeface="Times New Roman" pitchFamily="18" charset="0"/>
                <a:cs typeface="Times New Roman" pitchFamily="18" charset="0"/>
              </a:rPr>
              <a:t>. Giovanni </a:t>
            </a:r>
            <a:r>
              <a:rPr lang="it-IT" sz="1400" b="1" i="1" dirty="0" err="1" smtClean="0">
                <a:latin typeface="Times New Roman" pitchFamily="18" charset="0"/>
                <a:cs typeface="Times New Roman" pitchFamily="18" charset="0"/>
              </a:rPr>
              <a:t>Mirandello</a:t>
            </a:r>
            <a:endParaRPr lang="it-IT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Ordine degli Agrotecnici e degli Agrotecnici laureati n.656</a:t>
            </a: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328-1745442</a:t>
            </a: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agr.mirandello@gmail.com</a:t>
            </a:r>
            <a:endParaRPr lang="it-IT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532440" y="5517232"/>
            <a:ext cx="611560" cy="432048"/>
          </a:xfrm>
          <a:prstGeom prst="rect">
            <a:avLst/>
          </a:prstGeom>
          <a:solidFill>
            <a:srgbClr val="EC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85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C:\Users\Virginia\Downloads\Annotazione 2020-05-29 225432.jpg"/>
          <p:cNvPicPr>
            <a:picLocks noChangeAspect="1" noChangeArrowheads="1"/>
          </p:cNvPicPr>
          <p:nvPr/>
        </p:nvPicPr>
        <p:blipFill>
          <a:blip r:embed="rId2" cstate="print"/>
          <a:srcRect r="1239"/>
          <a:stretch>
            <a:fillRect/>
          </a:stretch>
        </p:blipFill>
        <p:spPr bwMode="auto">
          <a:xfrm>
            <a:off x="827584" y="-10344"/>
            <a:ext cx="7416824" cy="6868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908720"/>
            <a:ext cx="9144000" cy="5256584"/>
          </a:xfrm>
          <a:prstGeom prst="rect">
            <a:avLst/>
          </a:prstGeom>
          <a:solidFill>
            <a:srgbClr val="ECF2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0" name="Picture 2" descr="C:\Users\Virginia\Downloads\2.jpg"/>
          <p:cNvPicPr>
            <a:picLocks noChangeAspect="1" noChangeArrowheads="1"/>
          </p:cNvPicPr>
          <p:nvPr/>
        </p:nvPicPr>
        <p:blipFill>
          <a:blip r:embed="rId2" cstate="print"/>
          <a:srcRect l="6121" r="8941" b="10202"/>
          <a:stretch>
            <a:fillRect/>
          </a:stretch>
        </p:blipFill>
        <p:spPr bwMode="auto">
          <a:xfrm>
            <a:off x="1691680" y="980728"/>
            <a:ext cx="5472608" cy="4968552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2123728" y="188640"/>
            <a:ext cx="4968552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GESTIONE EMERGENZA </a:t>
            </a:r>
          </a:p>
          <a:p>
            <a:pPr algn="ctr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COVID-19</a:t>
            </a:r>
            <a:endParaRPr lang="it-I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594928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err="1" smtClean="0">
                <a:latin typeface="Times New Roman" pitchFamily="18" charset="0"/>
                <a:cs typeface="Times New Roman" pitchFamily="18" charset="0"/>
              </a:rPr>
              <a:t>Agr</a:t>
            </a:r>
            <a:r>
              <a:rPr lang="it-IT" sz="1400" b="1" i="1" dirty="0" smtClean="0">
                <a:latin typeface="Times New Roman" pitchFamily="18" charset="0"/>
                <a:cs typeface="Times New Roman" pitchFamily="18" charset="0"/>
              </a:rPr>
              <a:t>. Giovanni </a:t>
            </a:r>
            <a:r>
              <a:rPr lang="it-IT" sz="1400" b="1" i="1" dirty="0" err="1" smtClean="0">
                <a:latin typeface="Times New Roman" pitchFamily="18" charset="0"/>
                <a:cs typeface="Times New Roman" pitchFamily="18" charset="0"/>
              </a:rPr>
              <a:t>Mirandello</a:t>
            </a:r>
            <a:endParaRPr lang="it-IT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Ordine degli Agrotecnici e degli Agrotecnici laureati n.656</a:t>
            </a: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328-1745442</a:t>
            </a: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agr.mirandello@gmail.com</a:t>
            </a:r>
            <a:endParaRPr lang="it-IT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908720"/>
            <a:ext cx="9144000" cy="5256584"/>
          </a:xfrm>
          <a:prstGeom prst="rect">
            <a:avLst/>
          </a:prstGeom>
          <a:solidFill>
            <a:srgbClr val="ECF2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arrotondato 10"/>
          <p:cNvSpPr/>
          <p:nvPr/>
        </p:nvSpPr>
        <p:spPr>
          <a:xfrm>
            <a:off x="1619672" y="1268760"/>
            <a:ext cx="5616624" cy="576064"/>
          </a:xfrm>
          <a:prstGeom prst="roundRect">
            <a:avLst/>
          </a:prstGeom>
          <a:solidFill>
            <a:srgbClr val="FFF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2123728" y="188640"/>
            <a:ext cx="4968552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GESTIONE EMERGENZA </a:t>
            </a:r>
          </a:p>
          <a:p>
            <a:pPr algn="ctr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COVID-19</a:t>
            </a:r>
            <a:endParaRPr lang="it-I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594928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err="1" smtClean="0">
                <a:latin typeface="Times New Roman" pitchFamily="18" charset="0"/>
                <a:cs typeface="Times New Roman" pitchFamily="18" charset="0"/>
              </a:rPr>
              <a:t>Agr</a:t>
            </a:r>
            <a:r>
              <a:rPr lang="it-IT" sz="1400" b="1" i="1" dirty="0" smtClean="0">
                <a:latin typeface="Times New Roman" pitchFamily="18" charset="0"/>
                <a:cs typeface="Times New Roman" pitchFamily="18" charset="0"/>
              </a:rPr>
              <a:t>. Giovanni </a:t>
            </a:r>
            <a:r>
              <a:rPr lang="it-IT" sz="1400" b="1" i="1" dirty="0" err="1" smtClean="0">
                <a:latin typeface="Times New Roman" pitchFamily="18" charset="0"/>
                <a:cs typeface="Times New Roman" pitchFamily="18" charset="0"/>
              </a:rPr>
              <a:t>Mirandello</a:t>
            </a:r>
            <a:endParaRPr lang="it-IT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Ordine degli Agrotecnici e degli Agrotecnici laureati n.656</a:t>
            </a: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328-1745442</a:t>
            </a: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agr.mirandello@gmail.com</a:t>
            </a:r>
            <a:endParaRPr lang="it-IT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134076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STRATEGIE </a:t>
            </a:r>
            <a:r>
              <a:rPr lang="it-IT" sz="2000" b="1" dirty="0" err="1" smtClean="0"/>
              <a:t>DI</a:t>
            </a:r>
            <a:r>
              <a:rPr lang="it-IT" sz="2000" b="1" dirty="0" smtClean="0"/>
              <a:t> PREVENZIONE</a:t>
            </a:r>
            <a:endParaRPr lang="it-IT" sz="20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11560" y="1988840"/>
            <a:ext cx="7848872" cy="338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Il sistema di prevenzione nazionale ed aziendale realizzatosi nel tempo, con </a:t>
            </a:r>
            <a:r>
              <a:rPr lang="it-IT" dirty="0" smtClean="0"/>
              <a:t>il consolidamento </a:t>
            </a:r>
            <a:r>
              <a:rPr lang="it-IT" dirty="0" smtClean="0"/>
              <a:t>dell’assetto normativo operato dal D. </a:t>
            </a:r>
            <a:r>
              <a:rPr lang="it-IT" dirty="0" err="1" smtClean="0"/>
              <a:t>Lgs</a:t>
            </a:r>
            <a:r>
              <a:rPr lang="it-IT" dirty="0" smtClean="0"/>
              <a:t> 81/08 e </a:t>
            </a:r>
            <a:r>
              <a:rPr lang="it-IT" dirty="0" err="1" smtClean="0"/>
              <a:t>s.m.i.</a:t>
            </a:r>
            <a:r>
              <a:rPr lang="it-IT" dirty="0" smtClean="0"/>
              <a:t>, offre la </a:t>
            </a:r>
            <a:r>
              <a:rPr lang="it-IT" dirty="0" smtClean="0"/>
              <a:t>naturale infrastruttura </a:t>
            </a:r>
            <a:r>
              <a:rPr lang="it-IT" dirty="0" smtClean="0"/>
              <a:t>per l’adozione di un approccio integrato alla valutazione e gestione </a:t>
            </a:r>
            <a:r>
              <a:rPr lang="it-IT" dirty="0" smtClean="0"/>
              <a:t>del rischio </a:t>
            </a:r>
            <a:r>
              <a:rPr lang="it-IT" dirty="0" smtClean="0"/>
              <a:t>connesso all’attuale emergenza pandemica</a:t>
            </a:r>
            <a:r>
              <a:rPr lang="it-IT" dirty="0" smtClean="0"/>
              <a:t>.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Nell’ottica </a:t>
            </a:r>
            <a:r>
              <a:rPr lang="it-IT" dirty="0" smtClean="0"/>
              <a:t>di un approccio partecipato ed integrato all’attuazione delle </a:t>
            </a:r>
            <a:r>
              <a:rPr lang="it-IT" dirty="0" smtClean="0"/>
              <a:t>procedure individuate</a:t>
            </a:r>
            <a:r>
              <a:rPr lang="it-IT" dirty="0" smtClean="0"/>
              <a:t>, è imprescindibile il coinvolgimento di tutte le figure della </a:t>
            </a:r>
            <a:r>
              <a:rPr lang="it-IT" dirty="0" smtClean="0"/>
              <a:t>prevenzione aziendale</a:t>
            </a:r>
            <a:r>
              <a:rPr lang="it-IT" dirty="0" smtClean="0"/>
              <a:t>, medico competente, RSPP, RLS/RLST, nel coadiuvare il datore di lavoro in </a:t>
            </a:r>
            <a:r>
              <a:rPr lang="it-IT" dirty="0" smtClean="0"/>
              <a:t>un puntuale </a:t>
            </a:r>
            <a:r>
              <a:rPr lang="it-IT" dirty="0" smtClean="0"/>
              <a:t>monitoraggio dell’attuazione attenta e responsabile delle suddette misure</a:t>
            </a:r>
            <a:r>
              <a:rPr lang="it-IT" dirty="0" smtClean="0"/>
              <a:t>, rilevando </a:t>
            </a:r>
            <a:r>
              <a:rPr lang="it-IT" dirty="0" smtClean="0"/>
              <a:t>che solo la partecipazione consapevole ed attiva dei lavoratori potrà </a:t>
            </a:r>
            <a:r>
              <a:rPr lang="it-IT" dirty="0" smtClean="0"/>
              <a:t>esitare in </a:t>
            </a:r>
            <a:r>
              <a:rPr lang="it-IT" dirty="0" smtClean="0"/>
              <a:t>risultati efficaci con importanti ripercussioni positive anche all’esterno del </a:t>
            </a:r>
            <a:r>
              <a:rPr lang="it-IT" dirty="0" err="1" smtClean="0"/>
              <a:t>setting</a:t>
            </a:r>
            <a:r>
              <a:rPr lang="it-IT" dirty="0" smtClean="0"/>
              <a:t> lavorativo.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908720"/>
            <a:ext cx="9144000" cy="5256584"/>
          </a:xfrm>
          <a:prstGeom prst="rect">
            <a:avLst/>
          </a:prstGeom>
          <a:solidFill>
            <a:srgbClr val="ECF2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arrotondato 10"/>
          <p:cNvSpPr/>
          <p:nvPr/>
        </p:nvSpPr>
        <p:spPr>
          <a:xfrm>
            <a:off x="1619672" y="1268760"/>
            <a:ext cx="5616624" cy="576064"/>
          </a:xfrm>
          <a:prstGeom prst="roundRect">
            <a:avLst/>
          </a:prstGeom>
          <a:solidFill>
            <a:srgbClr val="FFF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2123728" y="188640"/>
            <a:ext cx="4968552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GESTIONE EMERGENZA </a:t>
            </a:r>
          </a:p>
          <a:p>
            <a:pPr algn="ctr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COVID-19</a:t>
            </a:r>
            <a:endParaRPr lang="it-I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594928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err="1" smtClean="0">
                <a:latin typeface="Times New Roman" pitchFamily="18" charset="0"/>
                <a:cs typeface="Times New Roman" pitchFamily="18" charset="0"/>
              </a:rPr>
              <a:t>Agr</a:t>
            </a:r>
            <a:r>
              <a:rPr lang="it-IT" sz="1400" b="1" i="1" dirty="0" smtClean="0">
                <a:latin typeface="Times New Roman" pitchFamily="18" charset="0"/>
                <a:cs typeface="Times New Roman" pitchFamily="18" charset="0"/>
              </a:rPr>
              <a:t>. Giovanni </a:t>
            </a:r>
            <a:r>
              <a:rPr lang="it-IT" sz="1400" b="1" i="1" dirty="0" err="1" smtClean="0">
                <a:latin typeface="Times New Roman" pitchFamily="18" charset="0"/>
                <a:cs typeface="Times New Roman" pitchFamily="18" charset="0"/>
              </a:rPr>
              <a:t>Mirandello</a:t>
            </a:r>
            <a:endParaRPr lang="it-IT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Ordine degli Agrotecnici e degli Agrotecnici laureati n.656</a:t>
            </a: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328-1745442</a:t>
            </a: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agr.mirandello@gmail.com</a:t>
            </a:r>
            <a:endParaRPr lang="it-IT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134076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STRATEGIE </a:t>
            </a:r>
            <a:r>
              <a:rPr lang="it-IT" sz="2000" b="1" dirty="0" err="1" smtClean="0"/>
              <a:t>DI</a:t>
            </a:r>
            <a:r>
              <a:rPr lang="it-IT" sz="2000" b="1" dirty="0" smtClean="0"/>
              <a:t> PREVENZIONE</a:t>
            </a:r>
            <a:endParaRPr lang="it-IT" sz="20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83568" y="1988840"/>
            <a:ext cx="7632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C’è la necessità di adottare una serie di azioni che vanno ad integrare il </a:t>
            </a:r>
            <a:r>
              <a:rPr lang="it-IT" dirty="0" smtClean="0"/>
              <a:t>documento di </a:t>
            </a:r>
            <a:r>
              <a:rPr lang="it-IT" dirty="0" smtClean="0"/>
              <a:t>valutazione dei rischi (DVR) atte a prevenire il rischio di infezione SARS-CoV-2 </a:t>
            </a:r>
            <a:r>
              <a:rPr lang="it-IT" dirty="0" smtClean="0"/>
              <a:t>nei luoghi </a:t>
            </a:r>
            <a:r>
              <a:rPr lang="it-IT" dirty="0" smtClean="0"/>
              <a:t>di lavoro contribuendo, altresì, alla prevenzione della diffusione dell’epidemia</a:t>
            </a:r>
            <a:r>
              <a:rPr lang="it-IT" dirty="0" smtClean="0"/>
              <a:t>.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Tali </a:t>
            </a:r>
            <a:r>
              <a:rPr lang="it-IT" dirty="0" smtClean="0"/>
              <a:t>misure posso essere cosi classificate</a:t>
            </a:r>
            <a:r>
              <a:rPr lang="it-IT" dirty="0" smtClean="0"/>
              <a:t>:</a:t>
            </a:r>
          </a:p>
          <a:p>
            <a:pPr algn="just"/>
            <a:r>
              <a:rPr lang="it-IT" dirty="0" smtClean="0"/>
              <a:t>• </a:t>
            </a:r>
            <a:r>
              <a:rPr lang="it-IT" dirty="0" smtClean="0"/>
              <a:t>Misure </a:t>
            </a:r>
            <a:r>
              <a:rPr lang="it-IT" dirty="0" smtClean="0"/>
              <a:t>organizzative</a:t>
            </a:r>
          </a:p>
          <a:p>
            <a:pPr algn="just"/>
            <a:r>
              <a:rPr lang="it-IT" dirty="0" smtClean="0"/>
              <a:t>• Misure </a:t>
            </a:r>
            <a:r>
              <a:rPr lang="it-IT" dirty="0" smtClean="0"/>
              <a:t>di prevenzione e </a:t>
            </a:r>
            <a:r>
              <a:rPr lang="it-IT" dirty="0" smtClean="0"/>
              <a:t>protezione</a:t>
            </a:r>
          </a:p>
          <a:p>
            <a:pPr algn="just"/>
            <a:r>
              <a:rPr lang="it-IT" dirty="0" smtClean="0"/>
              <a:t>• </a:t>
            </a:r>
            <a:r>
              <a:rPr lang="it-IT" dirty="0" smtClean="0"/>
              <a:t>Misure specifiche per la prevenzione dell’attivazione di focolai epidemici</a:t>
            </a:r>
            <a:endParaRPr lang="it-IT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908720"/>
            <a:ext cx="9144000" cy="5256584"/>
          </a:xfrm>
          <a:prstGeom prst="rect">
            <a:avLst/>
          </a:prstGeom>
          <a:solidFill>
            <a:srgbClr val="ECF2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arrotondato 10"/>
          <p:cNvSpPr/>
          <p:nvPr/>
        </p:nvSpPr>
        <p:spPr>
          <a:xfrm>
            <a:off x="1619672" y="1268760"/>
            <a:ext cx="5616624" cy="576064"/>
          </a:xfrm>
          <a:prstGeom prst="roundRect">
            <a:avLst/>
          </a:prstGeom>
          <a:solidFill>
            <a:srgbClr val="FFF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2123728" y="188640"/>
            <a:ext cx="4968552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GESTIONE EMERGENZA </a:t>
            </a:r>
          </a:p>
          <a:p>
            <a:pPr algn="ctr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COVID-19</a:t>
            </a:r>
            <a:endParaRPr lang="it-I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594928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err="1" smtClean="0">
                <a:latin typeface="Times New Roman" pitchFamily="18" charset="0"/>
                <a:cs typeface="Times New Roman" pitchFamily="18" charset="0"/>
              </a:rPr>
              <a:t>Agr</a:t>
            </a:r>
            <a:r>
              <a:rPr lang="it-IT" sz="1400" b="1" i="1" dirty="0" smtClean="0">
                <a:latin typeface="Times New Roman" pitchFamily="18" charset="0"/>
                <a:cs typeface="Times New Roman" pitchFamily="18" charset="0"/>
              </a:rPr>
              <a:t>. Giovanni </a:t>
            </a:r>
            <a:r>
              <a:rPr lang="it-IT" sz="1400" b="1" i="1" dirty="0" err="1" smtClean="0">
                <a:latin typeface="Times New Roman" pitchFamily="18" charset="0"/>
                <a:cs typeface="Times New Roman" pitchFamily="18" charset="0"/>
              </a:rPr>
              <a:t>Mirandello</a:t>
            </a:r>
            <a:endParaRPr lang="it-IT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Ordine degli Agrotecnici e degli Agrotecnici laureati n.656</a:t>
            </a: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328-1745442</a:t>
            </a: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agr.mirandello@gmail.com</a:t>
            </a:r>
            <a:endParaRPr lang="it-IT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134076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MISURE ORGANIZZATIVE</a:t>
            </a:r>
            <a:endParaRPr lang="it-IT" sz="2000" b="1" dirty="0"/>
          </a:p>
        </p:txBody>
      </p:sp>
      <p:sp>
        <p:nvSpPr>
          <p:cNvPr id="14" name="Rettangolo arrotondato 13"/>
          <p:cNvSpPr/>
          <p:nvPr/>
        </p:nvSpPr>
        <p:spPr>
          <a:xfrm>
            <a:off x="899592" y="3501008"/>
            <a:ext cx="2952328" cy="9361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arrotondato 14"/>
          <p:cNvSpPr/>
          <p:nvPr/>
        </p:nvSpPr>
        <p:spPr>
          <a:xfrm>
            <a:off x="4932040" y="3501008"/>
            <a:ext cx="2952328" cy="9361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1043608" y="371703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Gestione degli spazi di lavoro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076056" y="364502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Organizzazione degli spazi di lavoro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19" name="Connettore 2 18"/>
          <p:cNvCxnSpPr>
            <a:stCxn id="11" idx="2"/>
          </p:cNvCxnSpPr>
          <p:nvPr/>
        </p:nvCxnSpPr>
        <p:spPr>
          <a:xfrm flipH="1">
            <a:off x="2411760" y="1844824"/>
            <a:ext cx="2016224" cy="1584176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>
            <a:off x="4427984" y="1844824"/>
            <a:ext cx="2088232" cy="1584176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908720"/>
            <a:ext cx="9144000" cy="5256584"/>
          </a:xfrm>
          <a:prstGeom prst="rect">
            <a:avLst/>
          </a:prstGeom>
          <a:solidFill>
            <a:srgbClr val="ECF2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arrotondato 10"/>
          <p:cNvSpPr/>
          <p:nvPr/>
        </p:nvSpPr>
        <p:spPr>
          <a:xfrm>
            <a:off x="1619672" y="1268760"/>
            <a:ext cx="5616624" cy="576064"/>
          </a:xfrm>
          <a:prstGeom prst="roundRect">
            <a:avLst/>
          </a:prstGeom>
          <a:solidFill>
            <a:srgbClr val="FFF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2123728" y="188640"/>
            <a:ext cx="4968552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GESTIONE EMERGENZA </a:t>
            </a:r>
          </a:p>
          <a:p>
            <a:pPr algn="ctr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COVID-19</a:t>
            </a:r>
            <a:endParaRPr lang="it-I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594928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err="1" smtClean="0">
                <a:latin typeface="Times New Roman" pitchFamily="18" charset="0"/>
                <a:cs typeface="Times New Roman" pitchFamily="18" charset="0"/>
              </a:rPr>
              <a:t>Agr</a:t>
            </a:r>
            <a:r>
              <a:rPr lang="it-IT" sz="1400" b="1" i="1" dirty="0" smtClean="0">
                <a:latin typeface="Times New Roman" pitchFamily="18" charset="0"/>
                <a:cs typeface="Times New Roman" pitchFamily="18" charset="0"/>
              </a:rPr>
              <a:t>. Giovanni </a:t>
            </a:r>
            <a:r>
              <a:rPr lang="it-IT" sz="1400" b="1" i="1" dirty="0" err="1" smtClean="0">
                <a:latin typeface="Times New Roman" pitchFamily="18" charset="0"/>
                <a:cs typeface="Times New Roman" pitchFamily="18" charset="0"/>
              </a:rPr>
              <a:t>Mirandello</a:t>
            </a:r>
            <a:endParaRPr lang="it-IT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Ordine degli Agrotecnici e degli Agrotecnici laureati n.656</a:t>
            </a: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328-1745442</a:t>
            </a: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agr.mirandello@gmail.com</a:t>
            </a:r>
            <a:endParaRPr lang="it-IT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134076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MISURE </a:t>
            </a:r>
            <a:r>
              <a:rPr lang="it-IT" sz="2000" b="1" dirty="0" err="1" smtClean="0"/>
              <a:t>DI</a:t>
            </a:r>
            <a:r>
              <a:rPr lang="it-IT" sz="2000" b="1" dirty="0" smtClean="0"/>
              <a:t> PREVENZIONE E PROTEZIONE</a:t>
            </a:r>
            <a:endParaRPr lang="it-IT" sz="2000" b="1" dirty="0"/>
          </a:p>
        </p:txBody>
      </p:sp>
      <p:sp>
        <p:nvSpPr>
          <p:cNvPr id="14" name="Rettangolo arrotondato 13"/>
          <p:cNvSpPr/>
          <p:nvPr/>
        </p:nvSpPr>
        <p:spPr>
          <a:xfrm>
            <a:off x="539552" y="2348880"/>
            <a:ext cx="2304256" cy="9361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755576" y="249289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Informazione e formazione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19" name="Connettore 2 18"/>
          <p:cNvCxnSpPr>
            <a:stCxn id="11" idx="2"/>
            <a:endCxn id="14" idx="0"/>
          </p:cNvCxnSpPr>
          <p:nvPr/>
        </p:nvCxnSpPr>
        <p:spPr>
          <a:xfrm flipH="1">
            <a:off x="1691680" y="1844824"/>
            <a:ext cx="2736304" cy="504056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>
            <a:endCxn id="21" idx="0"/>
          </p:cNvCxnSpPr>
          <p:nvPr/>
        </p:nvCxnSpPr>
        <p:spPr>
          <a:xfrm flipH="1">
            <a:off x="2987824" y="1844824"/>
            <a:ext cx="1512168" cy="201622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arrotondato 20"/>
          <p:cNvSpPr/>
          <p:nvPr/>
        </p:nvSpPr>
        <p:spPr>
          <a:xfrm>
            <a:off x="1835696" y="3861048"/>
            <a:ext cx="2304256" cy="9361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arrotondato 22"/>
          <p:cNvSpPr/>
          <p:nvPr/>
        </p:nvSpPr>
        <p:spPr>
          <a:xfrm>
            <a:off x="4716016" y="3861048"/>
            <a:ext cx="2304256" cy="9361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arrotondato 23"/>
          <p:cNvSpPr/>
          <p:nvPr/>
        </p:nvSpPr>
        <p:spPr>
          <a:xfrm>
            <a:off x="6228184" y="2348880"/>
            <a:ext cx="2304256" cy="9361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6" name="Connettore 2 25"/>
          <p:cNvCxnSpPr>
            <a:stCxn id="11" idx="2"/>
            <a:endCxn id="23" idx="0"/>
          </p:cNvCxnSpPr>
          <p:nvPr/>
        </p:nvCxnSpPr>
        <p:spPr>
          <a:xfrm>
            <a:off x="4427984" y="1844824"/>
            <a:ext cx="1440160" cy="201622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>
            <a:stCxn id="11" idx="2"/>
            <a:endCxn id="24" idx="0"/>
          </p:cNvCxnSpPr>
          <p:nvPr/>
        </p:nvCxnSpPr>
        <p:spPr>
          <a:xfrm>
            <a:off x="4427984" y="1844824"/>
            <a:ext cx="2952328" cy="504056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1979712" y="3861048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Misure igieniche e di sanificazione degli ambienti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788024" y="3894147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bg1"/>
                </a:solidFill>
              </a:rPr>
              <a:t>U</a:t>
            </a:r>
            <a:r>
              <a:rPr lang="it-IT" sz="1600" dirty="0" smtClean="0">
                <a:solidFill>
                  <a:schemeClr val="bg1"/>
                </a:solidFill>
              </a:rPr>
              <a:t>tilizzo di mascherine </a:t>
            </a:r>
          </a:p>
          <a:p>
            <a:pPr algn="ctr"/>
            <a:r>
              <a:rPr lang="it-IT" sz="1600" dirty="0" smtClean="0">
                <a:solidFill>
                  <a:schemeClr val="bg1"/>
                </a:solidFill>
              </a:rPr>
              <a:t>e di DPI per le vie respiratorie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6300192" y="2348880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Sorveglianza sanitaria e tutela dei lavoratori fragili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908720"/>
            <a:ext cx="9144000" cy="5256584"/>
          </a:xfrm>
          <a:prstGeom prst="rect">
            <a:avLst/>
          </a:prstGeom>
          <a:solidFill>
            <a:srgbClr val="EC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2123728" y="188640"/>
            <a:ext cx="4968552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GESTIONE EMERGENZA </a:t>
            </a:r>
          </a:p>
          <a:p>
            <a:pPr algn="ctr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COVID-19</a:t>
            </a:r>
            <a:endParaRPr lang="it-I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594928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err="1" smtClean="0">
                <a:latin typeface="Times New Roman" pitchFamily="18" charset="0"/>
                <a:cs typeface="Times New Roman" pitchFamily="18" charset="0"/>
              </a:rPr>
              <a:t>Agr</a:t>
            </a:r>
            <a:r>
              <a:rPr lang="it-IT" sz="1400" b="1" i="1" dirty="0" smtClean="0">
                <a:latin typeface="Times New Roman" pitchFamily="18" charset="0"/>
                <a:cs typeface="Times New Roman" pitchFamily="18" charset="0"/>
              </a:rPr>
              <a:t>. Giovanni </a:t>
            </a:r>
            <a:r>
              <a:rPr lang="it-IT" sz="1400" b="1" i="1" dirty="0" err="1" smtClean="0">
                <a:latin typeface="Times New Roman" pitchFamily="18" charset="0"/>
                <a:cs typeface="Times New Roman" pitchFamily="18" charset="0"/>
              </a:rPr>
              <a:t>Mirandello</a:t>
            </a:r>
            <a:endParaRPr lang="it-IT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Ordine degli Agrotecnici e degli Agrotecnici laureati n.656</a:t>
            </a: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328-1745442</a:t>
            </a: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agr.mirandello@gmail.com</a:t>
            </a:r>
            <a:endParaRPr lang="it-IT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0" y="1682805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GRAZIE </a:t>
            </a:r>
          </a:p>
          <a:p>
            <a:pPr algn="ctr"/>
            <a:r>
              <a:rPr lang="it-IT" sz="2800" b="1" dirty="0" smtClean="0"/>
              <a:t>PER L’ATTENZIONE</a:t>
            </a:r>
            <a:endParaRPr lang="it-IT" sz="2800" b="1" dirty="0"/>
          </a:p>
        </p:txBody>
      </p:sp>
      <p:pic>
        <p:nvPicPr>
          <p:cNvPr id="28" name="Immagine 27" descr="LOGO.png"/>
          <p:cNvPicPr>
            <a:picLocks noChangeAspect="1"/>
          </p:cNvPicPr>
          <p:nvPr/>
        </p:nvPicPr>
        <p:blipFill>
          <a:blip r:embed="rId2" cstate="print"/>
          <a:srcRect b="5779"/>
          <a:stretch>
            <a:fillRect/>
          </a:stretch>
        </p:blipFill>
        <p:spPr>
          <a:xfrm>
            <a:off x="1835696" y="2708920"/>
            <a:ext cx="5749688" cy="2525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slide covid19\3.jpg"/>
          <p:cNvPicPr>
            <a:picLocks noChangeAspect="1" noChangeArrowheads="1"/>
          </p:cNvPicPr>
          <p:nvPr/>
        </p:nvPicPr>
        <p:blipFill>
          <a:blip r:embed="rId2" cstate="print"/>
          <a:srcRect l="1370" r="697"/>
          <a:stretch>
            <a:fillRect/>
          </a:stretch>
        </p:blipFill>
        <p:spPr bwMode="auto">
          <a:xfrm>
            <a:off x="0" y="692696"/>
            <a:ext cx="9144000" cy="5256584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2123728" y="188640"/>
            <a:ext cx="4968552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GESTIONE EMERGENZA </a:t>
            </a:r>
          </a:p>
          <a:p>
            <a:pPr algn="ctr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COVID-19</a:t>
            </a:r>
            <a:endParaRPr lang="it-I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594928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err="1" smtClean="0">
                <a:latin typeface="Times New Roman" pitchFamily="18" charset="0"/>
                <a:cs typeface="Times New Roman" pitchFamily="18" charset="0"/>
              </a:rPr>
              <a:t>Agr</a:t>
            </a:r>
            <a:r>
              <a:rPr lang="it-IT" sz="1400" b="1" i="1" dirty="0" smtClean="0">
                <a:latin typeface="Times New Roman" pitchFamily="18" charset="0"/>
                <a:cs typeface="Times New Roman" pitchFamily="18" charset="0"/>
              </a:rPr>
              <a:t>. Giovanni </a:t>
            </a:r>
            <a:r>
              <a:rPr lang="it-IT" sz="1400" b="1" i="1" dirty="0" err="1" smtClean="0">
                <a:latin typeface="Times New Roman" pitchFamily="18" charset="0"/>
                <a:cs typeface="Times New Roman" pitchFamily="18" charset="0"/>
              </a:rPr>
              <a:t>Mirandello</a:t>
            </a:r>
            <a:endParaRPr lang="it-IT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Ordine degli Agrotecnici e degli Agrotecnici laureati n.656</a:t>
            </a: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328-1745442</a:t>
            </a: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agr.mirandello@gmail.com</a:t>
            </a:r>
            <a:endParaRPr lang="it-IT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532440" y="5517232"/>
            <a:ext cx="611560" cy="432048"/>
          </a:xfrm>
          <a:prstGeom prst="rect">
            <a:avLst/>
          </a:prstGeom>
          <a:solidFill>
            <a:srgbClr val="EC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slide covid19\4.jpg"/>
          <p:cNvPicPr>
            <a:picLocks noChangeAspect="1" noChangeArrowheads="1"/>
          </p:cNvPicPr>
          <p:nvPr/>
        </p:nvPicPr>
        <p:blipFill>
          <a:blip r:embed="rId2" cstate="print"/>
          <a:srcRect l="2289"/>
          <a:stretch>
            <a:fillRect/>
          </a:stretch>
        </p:blipFill>
        <p:spPr bwMode="auto">
          <a:xfrm>
            <a:off x="0" y="754633"/>
            <a:ext cx="9144000" cy="5266655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2123728" y="188640"/>
            <a:ext cx="4968552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GESTIONE EMERGENZA </a:t>
            </a:r>
          </a:p>
          <a:p>
            <a:pPr algn="ctr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COVID-19</a:t>
            </a:r>
            <a:endParaRPr lang="it-I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594928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err="1" smtClean="0">
                <a:latin typeface="Times New Roman" pitchFamily="18" charset="0"/>
                <a:cs typeface="Times New Roman" pitchFamily="18" charset="0"/>
              </a:rPr>
              <a:t>Agr</a:t>
            </a:r>
            <a:r>
              <a:rPr lang="it-IT" sz="1400" b="1" i="1" dirty="0" smtClean="0">
                <a:latin typeface="Times New Roman" pitchFamily="18" charset="0"/>
                <a:cs typeface="Times New Roman" pitchFamily="18" charset="0"/>
              </a:rPr>
              <a:t>. Giovanni </a:t>
            </a:r>
            <a:r>
              <a:rPr lang="it-IT" sz="1400" b="1" i="1" dirty="0" err="1" smtClean="0">
                <a:latin typeface="Times New Roman" pitchFamily="18" charset="0"/>
                <a:cs typeface="Times New Roman" pitchFamily="18" charset="0"/>
              </a:rPr>
              <a:t>Mirandello</a:t>
            </a:r>
            <a:endParaRPr lang="it-IT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Ordine degli Agrotecnici e degli Agrotecnici laureati n.656</a:t>
            </a: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328-1745442</a:t>
            </a: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agr.mirandello@gmail.com</a:t>
            </a:r>
            <a:endParaRPr lang="it-IT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532440" y="5517232"/>
            <a:ext cx="611560" cy="432048"/>
          </a:xfrm>
          <a:prstGeom prst="rect">
            <a:avLst/>
          </a:prstGeom>
          <a:solidFill>
            <a:srgbClr val="EC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slide covid19\5.jpg"/>
          <p:cNvPicPr>
            <a:picLocks noChangeAspect="1" noChangeArrowheads="1"/>
          </p:cNvPicPr>
          <p:nvPr/>
        </p:nvPicPr>
        <p:blipFill>
          <a:blip r:embed="rId2" cstate="print"/>
          <a:srcRect l="2416" r="390"/>
          <a:stretch>
            <a:fillRect/>
          </a:stretch>
        </p:blipFill>
        <p:spPr bwMode="auto">
          <a:xfrm>
            <a:off x="0" y="692696"/>
            <a:ext cx="9144000" cy="5266655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2123728" y="188640"/>
            <a:ext cx="4968552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GESTIONE EMERGENZA </a:t>
            </a:r>
          </a:p>
          <a:p>
            <a:pPr algn="ctr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COVID-19</a:t>
            </a:r>
            <a:endParaRPr lang="it-I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594928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err="1" smtClean="0">
                <a:latin typeface="Times New Roman" pitchFamily="18" charset="0"/>
                <a:cs typeface="Times New Roman" pitchFamily="18" charset="0"/>
              </a:rPr>
              <a:t>Agr</a:t>
            </a:r>
            <a:r>
              <a:rPr lang="it-IT" sz="1400" b="1" i="1" dirty="0" smtClean="0">
                <a:latin typeface="Times New Roman" pitchFamily="18" charset="0"/>
                <a:cs typeface="Times New Roman" pitchFamily="18" charset="0"/>
              </a:rPr>
              <a:t>. Giovanni </a:t>
            </a:r>
            <a:r>
              <a:rPr lang="it-IT" sz="1400" b="1" i="1" dirty="0" err="1" smtClean="0">
                <a:latin typeface="Times New Roman" pitchFamily="18" charset="0"/>
                <a:cs typeface="Times New Roman" pitchFamily="18" charset="0"/>
              </a:rPr>
              <a:t>Mirandello</a:t>
            </a:r>
            <a:endParaRPr lang="it-IT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Ordine degli Agrotecnici e degli Agrotecnici laureati n.656</a:t>
            </a: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328-1745442</a:t>
            </a: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agr.mirandello@gmail.com</a:t>
            </a:r>
            <a:endParaRPr lang="it-IT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532440" y="5517232"/>
            <a:ext cx="611560" cy="432048"/>
          </a:xfrm>
          <a:prstGeom prst="rect">
            <a:avLst/>
          </a:prstGeom>
          <a:solidFill>
            <a:srgbClr val="EC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slide covid19\6.jpg"/>
          <p:cNvPicPr>
            <a:picLocks noChangeAspect="1" noChangeArrowheads="1"/>
          </p:cNvPicPr>
          <p:nvPr/>
        </p:nvPicPr>
        <p:blipFill>
          <a:blip r:embed="rId2" cstate="print"/>
          <a:srcRect l="4487" t="1343" r="380"/>
          <a:stretch>
            <a:fillRect/>
          </a:stretch>
        </p:blipFill>
        <p:spPr bwMode="auto">
          <a:xfrm>
            <a:off x="0" y="692696"/>
            <a:ext cx="9144000" cy="5328592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2123728" y="188640"/>
            <a:ext cx="4968552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GESTIONE EMERGENZA </a:t>
            </a:r>
          </a:p>
          <a:p>
            <a:pPr algn="ctr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COVID-19</a:t>
            </a:r>
            <a:endParaRPr lang="it-I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594928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err="1" smtClean="0">
                <a:latin typeface="Times New Roman" pitchFamily="18" charset="0"/>
                <a:cs typeface="Times New Roman" pitchFamily="18" charset="0"/>
              </a:rPr>
              <a:t>Agr</a:t>
            </a:r>
            <a:r>
              <a:rPr lang="it-IT" sz="1400" b="1" i="1" dirty="0" smtClean="0">
                <a:latin typeface="Times New Roman" pitchFamily="18" charset="0"/>
                <a:cs typeface="Times New Roman" pitchFamily="18" charset="0"/>
              </a:rPr>
              <a:t>. Giovanni </a:t>
            </a:r>
            <a:r>
              <a:rPr lang="it-IT" sz="1400" b="1" i="1" dirty="0" err="1" smtClean="0">
                <a:latin typeface="Times New Roman" pitchFamily="18" charset="0"/>
                <a:cs typeface="Times New Roman" pitchFamily="18" charset="0"/>
              </a:rPr>
              <a:t>Mirandello</a:t>
            </a:r>
            <a:endParaRPr lang="it-IT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Ordine degli Agrotecnici e degli Agrotecnici laureati n.656</a:t>
            </a: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328-1745442</a:t>
            </a: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agr.mirandello@gmail.com</a:t>
            </a:r>
            <a:endParaRPr lang="it-IT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532440" y="5517232"/>
            <a:ext cx="611560" cy="432048"/>
          </a:xfrm>
          <a:prstGeom prst="rect">
            <a:avLst/>
          </a:prstGeom>
          <a:solidFill>
            <a:srgbClr val="EC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slide covid19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184575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2123728" y="188640"/>
            <a:ext cx="4968552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GESTIONE EMERGENZA </a:t>
            </a:r>
          </a:p>
          <a:p>
            <a:pPr algn="ctr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COVID-19</a:t>
            </a:r>
            <a:endParaRPr lang="it-I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594928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err="1" smtClean="0">
                <a:latin typeface="Times New Roman" pitchFamily="18" charset="0"/>
                <a:cs typeface="Times New Roman" pitchFamily="18" charset="0"/>
              </a:rPr>
              <a:t>Agr</a:t>
            </a:r>
            <a:r>
              <a:rPr lang="it-IT" sz="1400" b="1" i="1" dirty="0" smtClean="0">
                <a:latin typeface="Times New Roman" pitchFamily="18" charset="0"/>
                <a:cs typeface="Times New Roman" pitchFamily="18" charset="0"/>
              </a:rPr>
              <a:t>. Giovanni </a:t>
            </a:r>
            <a:r>
              <a:rPr lang="it-IT" sz="1400" b="1" i="1" dirty="0" err="1" smtClean="0">
                <a:latin typeface="Times New Roman" pitchFamily="18" charset="0"/>
                <a:cs typeface="Times New Roman" pitchFamily="18" charset="0"/>
              </a:rPr>
              <a:t>Mirandello</a:t>
            </a:r>
            <a:endParaRPr lang="it-IT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Ordine degli Agrotecnici e degli Agrotecnici laureati n.656</a:t>
            </a: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328-1745442</a:t>
            </a: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agr.mirandello@gmail.com</a:t>
            </a:r>
            <a:endParaRPr lang="it-IT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532440" y="5517232"/>
            <a:ext cx="611560" cy="432048"/>
          </a:xfrm>
          <a:prstGeom prst="rect">
            <a:avLst/>
          </a:prstGeom>
          <a:solidFill>
            <a:srgbClr val="EC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slide covid19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4968"/>
            <a:ext cx="9144000" cy="5037411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2123728" y="188640"/>
            <a:ext cx="4968552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GESTIONE EMERGENZA </a:t>
            </a:r>
          </a:p>
          <a:p>
            <a:pPr algn="ctr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COVID-19</a:t>
            </a:r>
            <a:endParaRPr lang="it-I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594928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err="1" smtClean="0">
                <a:latin typeface="Times New Roman" pitchFamily="18" charset="0"/>
                <a:cs typeface="Times New Roman" pitchFamily="18" charset="0"/>
              </a:rPr>
              <a:t>Agr</a:t>
            </a:r>
            <a:r>
              <a:rPr lang="it-IT" sz="1400" b="1" i="1" dirty="0" smtClean="0">
                <a:latin typeface="Times New Roman" pitchFamily="18" charset="0"/>
                <a:cs typeface="Times New Roman" pitchFamily="18" charset="0"/>
              </a:rPr>
              <a:t>. Giovanni </a:t>
            </a:r>
            <a:r>
              <a:rPr lang="it-IT" sz="1400" b="1" i="1" dirty="0" err="1" smtClean="0">
                <a:latin typeface="Times New Roman" pitchFamily="18" charset="0"/>
                <a:cs typeface="Times New Roman" pitchFamily="18" charset="0"/>
              </a:rPr>
              <a:t>Mirandello</a:t>
            </a:r>
            <a:endParaRPr lang="it-IT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Ordine degli Agrotecnici e degli Agrotecnici laureati n.656</a:t>
            </a: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328-1745442</a:t>
            </a: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agr.mirandello@gmail.com</a:t>
            </a:r>
            <a:endParaRPr lang="it-IT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532440" y="1052736"/>
            <a:ext cx="611560" cy="432048"/>
          </a:xfrm>
          <a:prstGeom prst="rect">
            <a:avLst/>
          </a:prstGeom>
          <a:solidFill>
            <a:srgbClr val="EC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slide covid19\9.jpg"/>
          <p:cNvPicPr>
            <a:picLocks noChangeAspect="1" noChangeArrowheads="1"/>
          </p:cNvPicPr>
          <p:nvPr/>
        </p:nvPicPr>
        <p:blipFill>
          <a:blip r:embed="rId2" cstate="print"/>
          <a:srcRect l="772" t="1312"/>
          <a:stretch>
            <a:fillRect/>
          </a:stretch>
        </p:blipFill>
        <p:spPr bwMode="auto">
          <a:xfrm>
            <a:off x="0" y="1052736"/>
            <a:ext cx="9144000" cy="5040166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2123728" y="188640"/>
            <a:ext cx="4968552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GESTIONE EMERGENZA </a:t>
            </a:r>
          </a:p>
          <a:p>
            <a:pPr algn="ctr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COVID-19</a:t>
            </a:r>
            <a:endParaRPr lang="it-I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594928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err="1" smtClean="0">
                <a:latin typeface="Times New Roman" pitchFamily="18" charset="0"/>
                <a:cs typeface="Times New Roman" pitchFamily="18" charset="0"/>
              </a:rPr>
              <a:t>Agr</a:t>
            </a:r>
            <a:r>
              <a:rPr lang="it-IT" sz="1400" b="1" i="1" dirty="0" smtClean="0">
                <a:latin typeface="Times New Roman" pitchFamily="18" charset="0"/>
                <a:cs typeface="Times New Roman" pitchFamily="18" charset="0"/>
              </a:rPr>
              <a:t>. Giovanni </a:t>
            </a:r>
            <a:r>
              <a:rPr lang="it-IT" sz="1400" b="1" i="1" dirty="0" err="1" smtClean="0">
                <a:latin typeface="Times New Roman" pitchFamily="18" charset="0"/>
                <a:cs typeface="Times New Roman" pitchFamily="18" charset="0"/>
              </a:rPr>
              <a:t>Mirandello</a:t>
            </a:r>
            <a:endParaRPr lang="it-IT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Ordine degli Agrotecnici e degli Agrotecnici laureati n.656</a:t>
            </a: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328-1745442</a:t>
            </a:r>
          </a:p>
          <a:p>
            <a:pPr algn="ctr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agr.mirandello@gmail.com</a:t>
            </a:r>
            <a:endParaRPr lang="it-IT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532440" y="5517232"/>
            <a:ext cx="611560" cy="432048"/>
          </a:xfrm>
          <a:prstGeom prst="rect">
            <a:avLst/>
          </a:prstGeom>
          <a:solidFill>
            <a:srgbClr val="EC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668</Words>
  <Application>Microsoft Office PowerPoint</Application>
  <PresentationFormat>Presentazione su schermo (4:3)</PresentationFormat>
  <Paragraphs>172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Virginia</dc:creator>
  <cp:lastModifiedBy>Virginia</cp:lastModifiedBy>
  <cp:revision>20</cp:revision>
  <dcterms:created xsi:type="dcterms:W3CDTF">2020-05-28T15:24:34Z</dcterms:created>
  <dcterms:modified xsi:type="dcterms:W3CDTF">2020-05-29T21:23:58Z</dcterms:modified>
</cp:coreProperties>
</file>